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6" r:id="rId20"/>
    <p:sldId id="273" r:id="rId21"/>
    <p:sldId id="275"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00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709A5DA-0661-4140-8397-9BEC590FD1DA}" type="datetimeFigureOut">
              <a:rPr lang="en-US"/>
              <a:pPr>
                <a:defRPr/>
              </a:pPr>
              <a:t>11/16/2011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CE0129-7C56-4052-8084-8499B83CB61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C69B030-3A2A-415E-B007-33FAD1869E23}" type="datetimeFigureOut">
              <a:rPr lang="en-US"/>
              <a:pPr>
                <a:defRPr/>
              </a:pPr>
              <a:t>11/16/2011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410E768-DE2D-4A39-8507-13FB4C450BC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0F39644-79B6-401C-B680-9466A79C368D}" type="datetimeFigureOut">
              <a:rPr lang="en-US"/>
              <a:pPr>
                <a:defRPr/>
              </a:pPr>
              <a:t>11/16/2011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8C70FCA-BCE9-4E0D-B63D-600D107F85A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9B749C0-6C1F-4CF3-A658-035254E99505}" type="datetimeFigureOut">
              <a:rPr lang="en-US"/>
              <a:pPr>
                <a:defRPr/>
              </a:pPr>
              <a:t>11/16/2011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E5C55B-C5D3-488E-8E4D-415D621360D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8F9CA9B-03D7-454F-898B-D6EDF374CB2F}" type="datetimeFigureOut">
              <a:rPr lang="en-US"/>
              <a:pPr>
                <a:defRPr/>
              </a:pPr>
              <a:t>11/16/2011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5A02A1-61B9-428B-867C-45C1C75985A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D4F742C-0385-4825-8ABB-5D04A7A7892A}" type="datetimeFigureOut">
              <a:rPr lang="en-US"/>
              <a:pPr>
                <a:defRPr/>
              </a:pPr>
              <a:t>11/16/2011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538E45D-2689-407D-BDDD-FE8077079D1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1D3341C-0F86-436C-A2CB-1C622755FB7F}" type="datetimeFigureOut">
              <a:rPr lang="en-US"/>
              <a:pPr>
                <a:defRPr/>
              </a:pPr>
              <a:t>11/16/2011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998AD3E-61BB-48BE-A946-E2AB947230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D238D9C-919D-49F3-9277-CB436EDDCF3F}" type="datetimeFigureOut">
              <a:rPr lang="en-US"/>
              <a:pPr>
                <a:defRPr/>
              </a:pPr>
              <a:t>11/16/2011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0E33EE0-7D3E-4AD8-B01C-2D7A2A2D8E8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D894FA9-2EAC-4B5B-958C-0E98BFFCCA9D}" type="datetimeFigureOut">
              <a:rPr lang="en-US"/>
              <a:pPr>
                <a:defRPr/>
              </a:pPr>
              <a:t>11/16/2011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CBFACD-BFCA-4F64-B6D0-E1F0D70D5C8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CE542D-EEDA-47E0-9B5D-4448C230AB0B}" type="datetimeFigureOut">
              <a:rPr lang="en-US"/>
              <a:pPr>
                <a:defRPr/>
              </a:pPr>
              <a:t>11/16/2011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F198E2-E3F6-4295-BD4F-0D9AD2C9D4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D8704A9-DF4D-4FF4-B5E8-CCCC1EF4ECF9}" type="datetimeFigureOut">
              <a:rPr lang="en-US"/>
              <a:pPr>
                <a:defRPr/>
              </a:pPr>
              <a:t>11/16/2011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3AEA39-360A-4E74-8DB2-04372B32A1C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085CADE-D0D4-48C6-806E-239C133B0968}" type="datetimeFigureOut">
              <a:rPr lang="en-US"/>
              <a:pPr>
                <a:defRPr/>
              </a:pPr>
              <a:t>11/16/2011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DA15FBD5-58A4-4946-91E4-E789C165BF4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youtube.com/watch?v=s8aN2-bke1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772400" cy="1470025"/>
          </a:xfrm>
        </p:spPr>
        <p:txBody>
          <a:bodyPr rtlCol="0">
            <a:normAutofit fontScale="90000"/>
          </a:bodyPr>
          <a:lstStyle/>
          <a:p>
            <a:pPr fontAlgn="auto">
              <a:spcAft>
                <a:spcPts val="0"/>
              </a:spcAft>
              <a:defRPr/>
            </a:pPr>
            <a:r>
              <a:rPr lang="en-US" dirty="0" smtClean="0"/>
              <a:t>WWII in the Soviet Union </a:t>
            </a:r>
            <a:br>
              <a:rPr lang="en-US" dirty="0" smtClean="0"/>
            </a:br>
            <a:r>
              <a:rPr lang="en-US" dirty="0" smtClean="0"/>
              <a:t/>
            </a:r>
            <a:br>
              <a:rPr lang="en-US" dirty="0" smtClean="0"/>
            </a:br>
            <a:r>
              <a:rPr lang="en-US" dirty="0" smtClean="0"/>
              <a:t>“The Great </a:t>
            </a:r>
            <a:r>
              <a:rPr lang="en-US" dirty="0"/>
              <a:t>P</a:t>
            </a:r>
            <a:r>
              <a:rPr lang="en-US" dirty="0" smtClean="0"/>
              <a:t>atriotic War”</a:t>
            </a:r>
            <a:endParaRPr lang="en-US" dirty="0"/>
          </a:p>
        </p:txBody>
      </p:sp>
      <p:pic>
        <p:nvPicPr>
          <p:cNvPr id="2051" name="Picture 2"/>
          <p:cNvPicPr>
            <a:picLocks noChangeAspect="1" noChangeArrowheads="1"/>
          </p:cNvPicPr>
          <p:nvPr/>
        </p:nvPicPr>
        <p:blipFill>
          <a:blip r:embed="rId2" cstate="print"/>
          <a:srcRect/>
          <a:stretch>
            <a:fillRect/>
          </a:stretch>
        </p:blipFill>
        <p:spPr bwMode="auto">
          <a:xfrm>
            <a:off x="2133600" y="3352800"/>
            <a:ext cx="46863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Content Placeholder 3" descr="GoinsFamPicsNikonCoolPixNewJune15to242010 081.jpg"/>
          <p:cNvPicPr>
            <a:picLocks noGrp="1" noChangeAspect="1"/>
          </p:cNvPicPr>
          <p:nvPr>
            <p:ph idx="1"/>
          </p:nvPr>
        </p:nvPicPr>
        <p:blipFill>
          <a:blip r:embed="rId2" cstate="print"/>
          <a:srcRect/>
          <a:stretch>
            <a:fillRect/>
          </a:stretch>
        </p:blipFill>
        <p:spPr>
          <a:xfrm>
            <a:off x="2438400" y="685800"/>
            <a:ext cx="4079875" cy="5440363"/>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Content Placeholder 3" descr="GoinsFamPicsNikonCoolPixNewJune15to242010 083.jpg"/>
          <p:cNvPicPr>
            <a:picLocks noGrp="1" noChangeAspect="1"/>
          </p:cNvPicPr>
          <p:nvPr>
            <p:ph idx="1"/>
          </p:nvPr>
        </p:nvPicPr>
        <p:blipFill>
          <a:blip r:embed="rId2" cstate="print"/>
          <a:srcRect/>
          <a:stretch>
            <a:fillRect/>
          </a:stretch>
        </p:blipFill>
        <p:spPr>
          <a:xfrm>
            <a:off x="914400" y="685800"/>
            <a:ext cx="7589838" cy="5692775"/>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Content Placeholder 3" descr="GoinsFamPicsNikonCoolPixNewJune15to242010 085.jpg"/>
          <p:cNvPicPr>
            <a:picLocks noGrp="1" noChangeAspect="1"/>
          </p:cNvPicPr>
          <p:nvPr>
            <p:ph idx="1"/>
          </p:nvPr>
        </p:nvPicPr>
        <p:blipFill>
          <a:blip r:embed="rId2" cstate="print"/>
          <a:srcRect/>
          <a:stretch>
            <a:fillRect/>
          </a:stretch>
        </p:blipFill>
        <p:spPr>
          <a:xfrm>
            <a:off x="1219200" y="914400"/>
            <a:ext cx="7050088" cy="5287963"/>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3" descr="GoinsFamPicsNikonCoolPixNewJune15to242010 087.jpg"/>
          <p:cNvPicPr>
            <a:picLocks noGrp="1" noChangeAspect="1"/>
          </p:cNvPicPr>
          <p:nvPr>
            <p:ph idx="1"/>
          </p:nvPr>
        </p:nvPicPr>
        <p:blipFill>
          <a:blip r:embed="rId2" cstate="print"/>
          <a:srcRect/>
          <a:stretch>
            <a:fillRect/>
          </a:stretch>
        </p:blipFill>
        <p:spPr>
          <a:xfrm>
            <a:off x="685800" y="609600"/>
            <a:ext cx="7924800" cy="59436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3" descr="GoinsFamPicsNikonCoolPixNewJune15to242010 089.jpg"/>
          <p:cNvPicPr>
            <a:picLocks noGrp="1" noChangeAspect="1"/>
          </p:cNvPicPr>
          <p:nvPr>
            <p:ph idx="1"/>
          </p:nvPr>
        </p:nvPicPr>
        <p:blipFill>
          <a:blip r:embed="rId2" cstate="print"/>
          <a:srcRect/>
          <a:stretch>
            <a:fillRect/>
          </a:stretch>
        </p:blipFill>
        <p:spPr>
          <a:xfrm>
            <a:off x="457200" y="304800"/>
            <a:ext cx="8428038" cy="6321425"/>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3" descr="GoinsFamPicsNikonCoolPixNewJune15to242010 097.jpg"/>
          <p:cNvPicPr>
            <a:picLocks noGrp="1" noChangeAspect="1"/>
          </p:cNvPicPr>
          <p:nvPr>
            <p:ph idx="1"/>
          </p:nvPr>
        </p:nvPicPr>
        <p:blipFill>
          <a:blip r:embed="rId2" cstate="print"/>
          <a:srcRect/>
          <a:stretch>
            <a:fillRect/>
          </a:stretch>
        </p:blipFill>
        <p:spPr>
          <a:xfrm>
            <a:off x="762000" y="533400"/>
            <a:ext cx="7761288" cy="58213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3" descr="GoinsFamPicsNikonCoolPixNewJune15to242010 091.jpg"/>
          <p:cNvPicPr>
            <a:picLocks noGrp="1" noChangeAspect="1"/>
          </p:cNvPicPr>
          <p:nvPr>
            <p:ph idx="1"/>
          </p:nvPr>
        </p:nvPicPr>
        <p:blipFill>
          <a:blip r:embed="rId2" cstate="print"/>
          <a:srcRect/>
          <a:stretch>
            <a:fillRect/>
          </a:stretch>
        </p:blipFill>
        <p:spPr>
          <a:xfrm>
            <a:off x="762000" y="609600"/>
            <a:ext cx="7761288" cy="58213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Content Placeholder 3" descr="GoinsFamPicsNikonCoolPixNewJune15to242010 109.jpg"/>
          <p:cNvPicPr>
            <a:picLocks noGrp="1" noChangeAspect="1"/>
          </p:cNvPicPr>
          <p:nvPr>
            <p:ph idx="1"/>
          </p:nvPr>
        </p:nvPicPr>
        <p:blipFill>
          <a:blip r:embed="rId2" cstate="print"/>
          <a:srcRect/>
          <a:stretch>
            <a:fillRect/>
          </a:stretch>
        </p:blipFill>
        <p:spPr>
          <a:xfrm>
            <a:off x="685800" y="609600"/>
            <a:ext cx="7354888" cy="5516563"/>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Content Placeholder 3" descr="GoinsFamPicsNikonCoolPixNewJune15to242010 102.jpg"/>
          <p:cNvPicPr>
            <a:picLocks noGrp="1" noChangeAspect="1"/>
          </p:cNvPicPr>
          <p:nvPr>
            <p:ph idx="1"/>
          </p:nvPr>
        </p:nvPicPr>
        <p:blipFill>
          <a:blip r:embed="rId2" cstate="print"/>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pic>
        <p:nvPicPr>
          <p:cNvPr id="20483" name="Content Placeholder 3" descr="GoinsFamPicsNikonCoolPixNewJune15to242010 108.jpg"/>
          <p:cNvPicPr>
            <a:picLocks noGrp="1" noChangeAspect="1"/>
          </p:cNvPicPr>
          <p:nvPr>
            <p:ph idx="1"/>
          </p:nvPr>
        </p:nvPicPr>
        <p:blipFill>
          <a:blip r:embed="rId2" cstate="print"/>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516563"/>
          </a:xfrm>
        </p:spPr>
        <p:txBody>
          <a:bodyPr rtlCol="0">
            <a:normAutofit fontScale="90000"/>
          </a:bodyPr>
          <a:lstStyle/>
          <a:p>
            <a:pPr fontAlgn="auto">
              <a:spcAft>
                <a:spcPts val="0"/>
              </a:spcAft>
              <a:defRPr/>
            </a:pPr>
            <a:r>
              <a:rPr lang="en-US" sz="4900" dirty="0" smtClean="0"/>
              <a:t>"This video shows the winner of ‘Ukraine’s Got Talent,’ </a:t>
            </a:r>
            <a:br>
              <a:rPr lang="en-US" sz="4900" dirty="0" smtClean="0"/>
            </a:br>
            <a:r>
              <a:rPr lang="en-US" sz="4900" dirty="0" err="1" smtClean="0"/>
              <a:t>Kseniya</a:t>
            </a:r>
            <a:r>
              <a:rPr lang="en-US" sz="4900" dirty="0" smtClean="0"/>
              <a:t> </a:t>
            </a:r>
            <a:r>
              <a:rPr lang="en-US" sz="4900" dirty="0" err="1" smtClean="0"/>
              <a:t>Simonova</a:t>
            </a:r>
            <a:r>
              <a:rPr lang="en-US" sz="4900" dirty="0" smtClean="0"/>
              <a:t>, 24, drawing a series of pictures on an illuminated </a:t>
            </a:r>
            <a:br>
              <a:rPr lang="en-US" sz="4900" dirty="0" smtClean="0"/>
            </a:br>
            <a:r>
              <a:rPr lang="en-US" sz="4900" dirty="0" smtClean="0"/>
              <a:t>sand table showing how ordinary people were affected by the German </a:t>
            </a:r>
            <a:br>
              <a:rPr lang="en-US" sz="4900" dirty="0" smtClean="0"/>
            </a:br>
            <a:r>
              <a:rPr lang="en-US" sz="4900" dirty="0" smtClean="0"/>
              <a:t>invasion during World War II</a:t>
            </a:r>
            <a:r>
              <a:rPr lang="en-US" dirty="0" smtClean="0"/>
              <a: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descr="GoinsFamPicsNikonCoolPixNewJune15to242010 110.jpg"/>
          <p:cNvPicPr>
            <a:picLocks noGrp="1" noChangeAspect="1"/>
          </p:cNvPicPr>
          <p:nvPr>
            <p:ph idx="1"/>
          </p:nvPr>
        </p:nvPicPr>
        <p:blipFill>
          <a:blip r:embed="rId2" cstate="print"/>
          <a:srcRect/>
          <a:stretch>
            <a:fillRect/>
          </a:stretch>
        </p:blipFill>
        <p:spPr>
          <a:xfrm>
            <a:off x="838200" y="533400"/>
            <a:ext cx="7354888" cy="55165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33400" y="609600"/>
            <a:ext cx="8229600" cy="5257800"/>
          </a:xfrm>
        </p:spPr>
        <p:txBody>
          <a:bodyPr/>
          <a:lstStyle/>
          <a:p>
            <a:r>
              <a:rPr lang="en-US" sz="5400" smtClean="0"/>
              <a:t>One in </a:t>
            </a:r>
            <a:br>
              <a:rPr lang="en-US" sz="5400" smtClean="0"/>
            </a:br>
            <a:r>
              <a:rPr lang="en-US" sz="5400" smtClean="0"/>
              <a:t>four of the population being killed, with eight to eleven million </a:t>
            </a:r>
            <a:br>
              <a:rPr lang="en-US" sz="5400" smtClean="0"/>
            </a:br>
            <a:r>
              <a:rPr lang="en-US" sz="5400" smtClean="0"/>
              <a:t>deaths out of a population of 42 million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1143000"/>
            <a:ext cx="8229600" cy="4068763"/>
          </a:xfrm>
        </p:spPr>
        <p:txBody>
          <a:bodyPr/>
          <a:lstStyle/>
          <a:p>
            <a:r>
              <a:rPr lang="en-US" sz="4800" smtClean="0"/>
              <a:t>In the final scene, a mother and child appear inside, and a man </a:t>
            </a:r>
            <a:br>
              <a:rPr lang="en-US" sz="4800" smtClean="0"/>
            </a:br>
            <a:r>
              <a:rPr lang="en-US" sz="4800" smtClean="0"/>
              <a:t>standing outside, with his hands pressed against the glass. </a:t>
            </a:r>
            <a:br>
              <a:rPr lang="en-US" sz="4800" smtClean="0"/>
            </a:br>
            <a:r>
              <a:rPr lang="en-US" sz="4800" smtClean="0"/>
              <a:t/>
            </a:r>
            <a:br>
              <a:rPr lang="en-US" sz="4800" smtClean="0"/>
            </a:br>
            <a:r>
              <a:rPr lang="en-US" sz="4800" smtClean="0"/>
              <a:t>The final </a:t>
            </a:r>
            <a:br>
              <a:rPr lang="en-US" sz="4800" smtClean="0"/>
            </a:br>
            <a:r>
              <a:rPr lang="en-US" sz="4800" smtClean="0"/>
              <a:t>words are ‘You are always near’.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229600" cy="3992563"/>
          </a:xfrm>
        </p:spPr>
        <p:txBody>
          <a:bodyPr rtlCol="0">
            <a:normAutofit fontScale="90000"/>
          </a:bodyPr>
          <a:lstStyle/>
          <a:p>
            <a:pPr fontAlgn="auto">
              <a:spcAft>
                <a:spcPts val="0"/>
              </a:spcAft>
              <a:defRPr/>
            </a:pPr>
            <a:r>
              <a:rPr lang="en-US" dirty="0" smtClean="0"/>
              <a:t>The Great Patriotic War, as it is called in Ukraine, resulted in one in </a:t>
            </a:r>
            <a:br>
              <a:rPr lang="en-US" dirty="0" smtClean="0"/>
            </a:br>
            <a:r>
              <a:rPr lang="en-US" dirty="0" smtClean="0"/>
              <a:t>four of the population being killed, with eight to eleven million </a:t>
            </a:r>
            <a:br>
              <a:rPr lang="en-US" dirty="0" smtClean="0"/>
            </a:br>
            <a:r>
              <a:rPr lang="en-US" dirty="0" smtClean="0"/>
              <a:t>deaths out of a population of 42 million.</a:t>
            </a:r>
            <a:br>
              <a:rPr lang="en-US" dirty="0" smtClean="0"/>
            </a:br>
            <a:r>
              <a:rPr lang="en-US" dirty="0" smtClean="0"/>
              <a:t/>
            </a:r>
            <a:br>
              <a:rPr lang="en-US" dirty="0" smtClean="0"/>
            </a:br>
            <a:endParaRPr lang="en-US" dirty="0"/>
          </a:p>
        </p:txBody>
      </p:sp>
      <p:sp>
        <p:nvSpPr>
          <p:cNvPr id="5123" name="Rectangle 3"/>
          <p:cNvSpPr>
            <a:spLocks noChangeArrowheads="1"/>
          </p:cNvSpPr>
          <p:nvPr/>
        </p:nvSpPr>
        <p:spPr bwMode="auto">
          <a:xfrm>
            <a:off x="304800" y="4343400"/>
            <a:ext cx="8839200" cy="1323975"/>
          </a:xfrm>
          <a:prstGeom prst="rect">
            <a:avLst/>
          </a:prstGeom>
          <a:noFill/>
          <a:ln w="9525">
            <a:noFill/>
            <a:miter lim="800000"/>
            <a:headEnd/>
            <a:tailEnd/>
          </a:ln>
        </p:spPr>
        <p:txBody>
          <a:bodyPr>
            <a:spAutoFit/>
          </a:bodyPr>
          <a:lstStyle/>
          <a:p>
            <a:r>
              <a:rPr lang="en-US" sz="4800">
                <a:latin typeface="Calibri" pitchFamily="34" charset="0"/>
              </a:rPr>
              <a:t/>
            </a:r>
            <a:br>
              <a:rPr lang="en-US" sz="4800">
                <a:latin typeface="Calibri" pitchFamily="34" charset="0"/>
              </a:rPr>
            </a:br>
            <a:r>
              <a:rPr lang="en-US" sz="3200">
                <a:latin typeface="Calibri" pitchFamily="34" charset="0"/>
                <a:hlinkClick r:id="rId2"/>
              </a:rPr>
              <a:t>http://www.youtube.com/watch?v=s8aN2-bke1M</a:t>
            </a:r>
            <a:endParaRPr lang="en-US" sz="320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5638"/>
            <a:ext cx="8229600" cy="6202362"/>
          </a:xfrm>
        </p:spPr>
        <p:txBody>
          <a:bodyPr rtlCol="0">
            <a:normAutofit fontScale="90000"/>
          </a:bodyPr>
          <a:lstStyle/>
          <a:p>
            <a:pPr fontAlgn="auto">
              <a:spcAft>
                <a:spcPts val="0"/>
              </a:spcAft>
              <a:defRPr/>
            </a:pPr>
            <a:r>
              <a:rPr lang="en-US" dirty="0" err="1" smtClean="0"/>
              <a:t>Kseniya</a:t>
            </a:r>
            <a:r>
              <a:rPr lang="en-US" dirty="0" smtClean="0"/>
              <a:t> </a:t>
            </a:r>
            <a:r>
              <a:rPr lang="en-US" dirty="0" err="1" smtClean="0"/>
              <a:t>Simonova</a:t>
            </a:r>
            <a:r>
              <a:rPr lang="en-US" dirty="0" smtClean="0"/>
              <a:t> says: ‘I find it difficult enough to create art using </a:t>
            </a:r>
            <a:br>
              <a:rPr lang="en-US" dirty="0" smtClean="0"/>
            </a:br>
            <a:r>
              <a:rPr lang="en-US" dirty="0" smtClean="0"/>
              <a:t>paper and pencils or paintbrushes, but using sand and fingers is beyond </a:t>
            </a:r>
            <a:br>
              <a:rPr lang="en-US" dirty="0" smtClean="0"/>
            </a:br>
            <a:r>
              <a:rPr lang="en-US" dirty="0" smtClean="0"/>
              <a:t>me. The art, especially when the war is used as the subject matter, </a:t>
            </a:r>
            <a:br>
              <a:rPr lang="en-US" dirty="0" smtClean="0"/>
            </a:br>
            <a:r>
              <a:rPr lang="en-US" dirty="0" smtClean="0"/>
              <a:t>even brings some audience members to tears. And, there’s surely no </a:t>
            </a:r>
            <a:br>
              <a:rPr lang="en-US" dirty="0" smtClean="0"/>
            </a:br>
            <a:r>
              <a:rPr lang="en-US" dirty="0" smtClean="0"/>
              <a:t>bigger compliment.’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Kseniya Simonova</a:t>
            </a:r>
          </a:p>
        </p:txBody>
      </p:sp>
      <p:pic>
        <p:nvPicPr>
          <p:cNvPr id="7171" name="Picture 2"/>
          <p:cNvPicPr>
            <a:picLocks noChangeAspect="1" noChangeArrowheads="1"/>
          </p:cNvPicPr>
          <p:nvPr/>
        </p:nvPicPr>
        <p:blipFill>
          <a:blip r:embed="rId2" cstate="print"/>
          <a:srcRect/>
          <a:stretch>
            <a:fillRect/>
          </a:stretch>
        </p:blipFill>
        <p:spPr bwMode="auto">
          <a:xfrm>
            <a:off x="2514600" y="1219200"/>
            <a:ext cx="3962400" cy="5403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800 Day Siege of Leningrad</a:t>
            </a:r>
          </a:p>
        </p:txBody>
      </p:sp>
      <p:pic>
        <p:nvPicPr>
          <p:cNvPr id="8195" name="Picture 2" descr="C:\Documents and Settings\user\Desktop\Leningrad Pics 1944451999\GoinsFamPicsNikonCoolPixNewJune15to242010 080.jpg"/>
          <p:cNvPicPr>
            <a:picLocks noChangeAspect="1" noChangeArrowheads="1"/>
          </p:cNvPicPr>
          <p:nvPr/>
        </p:nvPicPr>
        <p:blipFill>
          <a:blip r:embed="rId2" cstate="print"/>
          <a:srcRect/>
          <a:stretch>
            <a:fillRect/>
          </a:stretch>
        </p:blipFill>
        <p:spPr bwMode="auto">
          <a:xfrm>
            <a:off x="-6248400" y="12268200"/>
            <a:ext cx="3048000" cy="2286000"/>
          </a:xfrm>
          <a:prstGeom prst="rect">
            <a:avLst/>
          </a:prstGeom>
          <a:noFill/>
          <a:ln w="9525">
            <a:noFill/>
            <a:miter lim="800000"/>
            <a:headEnd/>
            <a:tailEnd/>
          </a:ln>
        </p:spPr>
      </p:pic>
      <p:pic>
        <p:nvPicPr>
          <p:cNvPr id="8196" name="Picture 5" descr="GoinsFamPicsNikonCoolPixNewJune15to242010 080.jpg"/>
          <p:cNvPicPr>
            <a:picLocks noChangeAspect="1"/>
          </p:cNvPicPr>
          <p:nvPr/>
        </p:nvPicPr>
        <p:blipFill>
          <a:blip r:embed="rId3" cstate="print"/>
          <a:srcRect/>
          <a:stretch>
            <a:fillRect/>
          </a:stretch>
        </p:blipFill>
        <p:spPr bwMode="auto">
          <a:xfrm>
            <a:off x="1295400" y="1524000"/>
            <a:ext cx="629920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Content Placeholder 3" descr="GoinsFamPicsNikonCoolPixNewJune15to242010 082.jpg"/>
          <p:cNvPicPr>
            <a:picLocks noGrp="1" noChangeAspect="1"/>
          </p:cNvPicPr>
          <p:nvPr>
            <p:ph idx="1"/>
          </p:nvPr>
        </p:nvPicPr>
        <p:blipFill>
          <a:blip r:embed="rId2" cstate="print"/>
          <a:srcRect/>
          <a:stretch>
            <a:fillRect/>
          </a:stretch>
        </p:blipFill>
        <p:spPr>
          <a:xfrm>
            <a:off x="1066800" y="685800"/>
            <a:ext cx="7253288" cy="5440363"/>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Content Placeholder 3" descr="GoinsFamPicsNikonCoolPixNewJune15to242010 079.jpg"/>
          <p:cNvPicPr>
            <a:picLocks noGrp="1" noChangeAspect="1"/>
          </p:cNvPicPr>
          <p:nvPr>
            <p:ph idx="1"/>
          </p:nvPr>
        </p:nvPicPr>
        <p:blipFill>
          <a:blip r:embed="rId2" cstate="print"/>
          <a:srcRect/>
          <a:stretch>
            <a:fillRect/>
          </a:stretch>
        </p:blipFill>
        <p:spPr>
          <a:xfrm>
            <a:off x="1295400" y="762000"/>
            <a:ext cx="7050088" cy="5287963"/>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71</Words>
  <Application>Microsoft Office PowerPoint</Application>
  <PresentationFormat>On-screen Show (4:3)</PresentationFormat>
  <Paragraphs>9</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Calibri</vt:lpstr>
      <vt:lpstr>Arial</vt:lpstr>
      <vt:lpstr>Office Theme</vt:lpstr>
      <vt:lpstr>WWII in the Soviet Union   “The Great Patriotic War”</vt:lpstr>
      <vt:lpstr>"This video shows the winner of ‘Ukraine’s Got Talent,’  Kseniya Simonova, 24, drawing a series of pictures on an illuminated  sand table showing how ordinary people were affected by the German  invasion during World War II.</vt:lpstr>
      <vt:lpstr>In the final scene, a mother and child appear inside, and a man  standing outside, with his hands pressed against the glass.   The final  words are ‘You are always near’.</vt:lpstr>
      <vt:lpstr>The Great Patriotic War, as it is called in Ukraine, resulted in one in  four of the population being killed, with eight to eleven million  deaths out of a population of 42 million.  </vt:lpstr>
      <vt:lpstr>Kseniya Simonova says: ‘I find it difficult enough to create art using  paper and pencils or paintbrushes, but using sand and fingers is beyond  me. The art, especially when the war is used as the subject matter,  even brings some audience members to tears. And, there’s surely no  bigger compliment.’</vt:lpstr>
      <vt:lpstr>Kseniya Simonova</vt:lpstr>
      <vt:lpstr>800 Day Siege of Leningrad</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One in  four of the population being killed, with eight to eleven million  deaths out of a population of 42 million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Soviet Union in WWII “The Great Patriotic War”</dc:title>
  <dc:creator>user</dc:creator>
  <cp:lastModifiedBy>043delagarzal</cp:lastModifiedBy>
  <cp:revision>4</cp:revision>
  <dcterms:created xsi:type="dcterms:W3CDTF">2010-11-30T12:29:10Z</dcterms:created>
  <dcterms:modified xsi:type="dcterms:W3CDTF">2011-11-16T21:08:11Z</dcterms:modified>
</cp:coreProperties>
</file>